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516" r:id="rId16"/>
    <p:sldId id="525" r:id="rId17"/>
    <p:sldId id="517" r:id="rId18"/>
    <p:sldId id="513" r:id="rId19"/>
    <p:sldId id="526" r:id="rId20"/>
    <p:sldId id="283" r:id="rId21"/>
    <p:sldId id="510" r:id="rId22"/>
    <p:sldId id="512" r:id="rId23"/>
    <p:sldId id="514" r:id="rId24"/>
    <p:sldId id="290" r:id="rId25"/>
    <p:sldId id="497" r:id="rId26"/>
    <p:sldId id="518" r:id="rId27"/>
  </p:sldIdLst>
  <p:sldSz cx="12192000" cy="6858000"/>
  <p:notesSz cx="6858000" cy="9144000"/>
  <p:embeddedFontLs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516"/>
            <p14:sldId id="525"/>
            <p14:sldId id="517"/>
            <p14:sldId id="513"/>
            <p14:sldId id="526"/>
            <p14:sldId id="283"/>
            <p14:sldId id="510"/>
            <p14:sldId id="512"/>
            <p14:sldId id="514"/>
            <p14:sldId id="290"/>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80680" autoAdjust="0"/>
  </p:normalViewPr>
  <p:slideViewPr>
    <p:cSldViewPr snapToGrid="0">
      <p:cViewPr varScale="1">
        <p:scale>
          <a:sx n="102" d="100"/>
          <a:sy n="102" d="100"/>
        </p:scale>
        <p:origin x="1120" y="176"/>
      </p:cViewPr>
      <p:guideLst/>
    </p:cSldViewPr>
  </p:slideViewPr>
  <p:notesTextViewPr>
    <p:cViewPr>
      <p:scale>
        <a:sx n="100" d="100"/>
        <a:sy n="100" d="100"/>
      </p:scale>
      <p:origin x="0" y="0"/>
    </p:cViewPr>
  </p:notesTextViewPr>
  <p:sorterViewPr>
    <p:cViewPr varScale="1">
      <p:scale>
        <a:sx n="1" d="1"/>
        <a:sy n="1" d="1"/>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Construction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rPr dirty="0"/>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Here’s how it works in the </a:t>
            </a:r>
            <a:r>
              <a:rPr dirty="0" err="1"/>
              <a:t>facebook</a:t>
            </a:r>
            <a:r>
              <a:rPr dirty="0"/>
              <a:t> figure: First, the changes go through a series of automated internal tests (again, hooray TDD), once they pass those they are merged into the master branch. Then, it’s pushed to </a:t>
            </a:r>
            <a:r>
              <a:rPr dirty="0" err="1"/>
              <a:t>facebook</a:t>
            </a:r>
            <a:r>
              <a:rPr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dirty="0" err="1"/>
              <a:t>nto</a:t>
            </a:r>
            <a:r>
              <a:rPr dirty="0"/>
              <a:t> deployed until the feature is ready to be released to a set of users.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5/16/25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5/16/25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5/16/25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5/16/25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5/16/25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5/16/25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5/16/25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5/16/25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5/16/25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5/16/25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5/16/25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5/16/25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5/16/25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4.1</a:t>
            </a:r>
            <a:r>
              <a:rPr lang="en-US" altLang="en-US" dirty="0">
                <a:sym typeface="Helvetica Neue" charset="0"/>
              </a:rPr>
              <a:t>: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produced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16</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266409" y="1640464"/>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6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6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dirty="0"/>
              <a:t>Agile requires quality assurance processes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a:bodyPr>
          <a:lstStyle/>
          <a:p>
            <a:r>
              <a:rPr lang="en-US" dirty="0"/>
              <a:t>Quality is everyone’s responsibility</a:t>
            </a:r>
            <a:endParaRPr lang="en-US" b="0" i="0" u="none" strike="noStrike" kern="1200" dirty="0">
              <a:solidFill>
                <a:schemeClr val="tx1"/>
              </a:solidFill>
              <a:effectLst/>
              <a:latin typeface="+mn-lt"/>
              <a:ea typeface="+mn-ea"/>
              <a:cs typeface="+mn-cs"/>
            </a:endParaRPr>
          </a:p>
          <a:p>
            <a:r>
              <a:rPr lang="en-US" dirty="0"/>
              <a:t>Multiple processes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6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22</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6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lstStyle/>
          <a:p>
            <a:r>
              <a:rPr lang="en-US"/>
              <a:t>Code Review is Agile Practice</a:t>
            </a:r>
            <a:endParaRPr lang="en-US" dirty="0"/>
          </a:p>
        </p:txBody>
      </p:sp>
      <p:sp>
        <p:nvSpPr>
          <p:cNvPr id="529" name="Content Placeholder 2"/>
          <p:cNvSpPr txBox="1">
            <a:spLocks noGrp="1"/>
          </p:cNvSpPr>
          <p:nvPr>
            <p:ph idx="1"/>
          </p:nvPr>
        </p:nvSpPr>
        <p:spPr>
          <a:xfrm>
            <a:off x="838200" y="1500160"/>
            <a:ext cx="6091989" cy="4351338"/>
          </a:xfrm>
          <a:prstGeom prst="rect">
            <a:avLst/>
          </a:prstGeom>
        </p:spPr>
        <p:txBody>
          <a:bodyPr/>
          <a:lstStyle/>
          <a:p>
            <a:r>
              <a:rPr lang="en-US" dirty="0"/>
              <a:t>A code review is the process in which the author of some code is asked to explain it to their peers:</a:t>
            </a:r>
          </a:p>
          <a:p>
            <a:pPr lvl="1"/>
            <a:r>
              <a:rPr lang="en-US" dirty="0"/>
              <a:t>What purpose the code has;</a:t>
            </a:r>
          </a:p>
          <a:p>
            <a:pPr lvl="1"/>
            <a:r>
              <a:rPr lang="en-US" dirty="0"/>
              <a:t>How the code accomplishes this purpose;</a:t>
            </a:r>
          </a:p>
          <a:p>
            <a:pPr lvl="1"/>
            <a:r>
              <a:rPr lang="en-US" dirty="0"/>
              <a:t>How the author is confident of this information,</a:t>
            </a:r>
          </a:p>
          <a:p>
            <a:pPr lvl="2"/>
            <a:r>
              <a:rPr lang="en-US" dirty="0"/>
              <a:t>E.g., show results of running tests (CI results)</a:t>
            </a:r>
          </a:p>
          <a:p>
            <a:r>
              <a:rPr lang="en-US" dirty="0"/>
              <a:t>A code review often concerns a code change (“diff”)</a:t>
            </a:r>
          </a:p>
        </p:txBody>
      </p:sp>
      <p:pic>
        <p:nvPicPr>
          <p:cNvPr id="2" name="Picture 8" descr="Picture 8">
            <a:extLst>
              <a:ext uri="{FF2B5EF4-FFF2-40B4-BE49-F238E27FC236}">
                <a16:creationId xmlns:a16="http://schemas.microsoft.com/office/drawing/2014/main" id="{CA70218E-24FF-DEFD-6A4D-ADF2C7DBC512}"/>
              </a:ext>
            </a:extLst>
          </p:cNvPr>
          <p:cNvPicPr>
            <a:picLocks noChangeAspect="1"/>
          </p:cNvPicPr>
          <p:nvPr/>
        </p:nvPicPr>
        <p:blipFill>
          <a:blip r:embed="rId3"/>
          <a:srcRect b="10833"/>
          <a:stretch>
            <a:fillRect/>
          </a:stretch>
        </p:blipFill>
        <p:spPr>
          <a:xfrm>
            <a:off x="6689556" y="1500160"/>
            <a:ext cx="5385405" cy="3721545"/>
          </a:xfrm>
          <a:prstGeom prst="rect">
            <a:avLst/>
          </a:prstGeom>
          <a:ln w="12700">
            <a:miter lim="400000"/>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3241024295"/>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dirty="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dirty="0"/>
              <a:t>Since formal quality assurance happens at each phase, it’s necessary to produce extremely detailed…</a:t>
            </a:r>
          </a:p>
          <a:p>
            <a:pPr lvl="1"/>
            <a:r>
              <a:rPr lang="en-US" sz="2200" dirty="0"/>
              <a:t>Requirements documents</a:t>
            </a:r>
          </a:p>
          <a:p>
            <a:pPr lvl="1"/>
            <a:r>
              <a:rPr lang="en-US" sz="2200" dirty="0"/>
              <a:t>Design documents</a:t>
            </a:r>
          </a:p>
          <a:p>
            <a:pPr lvl="1"/>
            <a:r>
              <a:rPr lang="en-US" sz="2200" dirty="0"/>
              <a:t>Source code with documentation</a:t>
            </a:r>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12896</TotalTime>
  <Words>3768</Words>
  <Application>Microsoft Macintosh PowerPoint</Application>
  <PresentationFormat>Widescreen</PresentationFormat>
  <Paragraphs>376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Helvetica Neue</vt:lpstr>
      <vt:lpstr>Calibri</vt:lpstr>
      <vt:lpstr>Wingdings</vt:lpstr>
      <vt:lpstr>Verdana</vt:lpstr>
      <vt:lpstr>Arial</vt:lpstr>
      <vt:lpstr>Times New Roman</vt:lpstr>
      <vt:lpstr>Office Theme</vt:lpstr>
      <vt:lpstr>CS 4530: Fundamentals of Software Engineering Module 4.1: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produced Wasted Work Product</vt:lpstr>
      <vt:lpstr>Iterative Process (~1980s) are Waterfall Variations</vt:lpstr>
      <vt:lpstr>The Agile Model Reduces Risk by Embracing Change (~2000)</vt:lpstr>
      <vt:lpstr>Agile Manifesto</vt:lpstr>
      <vt:lpstr>Warning: Agile can be a buzzword</vt:lpstr>
      <vt:lpstr>Agile Values Embrace Change</vt:lpstr>
      <vt:lpstr>Agile Practice: Everyone is Responsible for Quality</vt:lpstr>
      <vt:lpstr>Agile requires quality assurance processes</vt:lpstr>
      <vt:lpstr>Agile Empowers Workers to Improve Processes: Toyota Production System (1990’s)</vt:lpstr>
      <vt:lpstr>Agile Processes are Iterative</vt:lpstr>
      <vt:lpstr>Agile Processes Reduce Risk by Time Boxing</vt:lpstr>
      <vt:lpstr>Agile Practice: Test Driven Development (TDD)</vt:lpstr>
      <vt:lpstr>Code Review is Agile Practice</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Robert Simmons</cp:lastModifiedBy>
  <cp:revision>219</cp:revision>
  <dcterms:created xsi:type="dcterms:W3CDTF">2021-01-07T15:19:22Z</dcterms:created>
  <dcterms:modified xsi:type="dcterms:W3CDTF">2025-05-16T15:52:09Z</dcterms:modified>
</cp:coreProperties>
</file>